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0" r:id="rId4"/>
    <p:sldId id="257" r:id="rId5"/>
    <p:sldId id="258" r:id="rId6"/>
    <p:sldId id="259" r:id="rId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104" d="100"/>
          <a:sy n="104" d="100"/>
        </p:scale>
        <p:origin x="-138"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F33479EE-DDB2-49E7-AF9D-61DB7C7952E5}" type="datetimeFigureOut">
              <a:rPr lang="it-IT" smtClean="0"/>
              <a:t>18/11/2013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7D3BAFF-10E9-44F2-B43E-4DD8E6D7589C}"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33479EE-DDB2-49E7-AF9D-61DB7C7952E5}" type="datetimeFigureOut">
              <a:rPr lang="it-IT" smtClean="0"/>
              <a:t>18/11/2013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7D3BAFF-10E9-44F2-B43E-4DD8E6D7589C}"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33479EE-DDB2-49E7-AF9D-61DB7C7952E5}" type="datetimeFigureOut">
              <a:rPr lang="it-IT" smtClean="0"/>
              <a:t>18/11/2013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7D3BAFF-10E9-44F2-B43E-4DD8E6D7589C}"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33479EE-DDB2-49E7-AF9D-61DB7C7952E5}" type="datetimeFigureOut">
              <a:rPr lang="it-IT" smtClean="0"/>
              <a:t>18/11/2013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7D3BAFF-10E9-44F2-B43E-4DD8E6D7589C}"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F33479EE-DDB2-49E7-AF9D-61DB7C7952E5}" type="datetimeFigureOut">
              <a:rPr lang="it-IT" smtClean="0"/>
              <a:t>18/11/2013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7D3BAFF-10E9-44F2-B43E-4DD8E6D7589C}"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F33479EE-DDB2-49E7-AF9D-61DB7C7952E5}" type="datetimeFigureOut">
              <a:rPr lang="it-IT" smtClean="0"/>
              <a:t>18/11/2013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7D3BAFF-10E9-44F2-B43E-4DD8E6D7589C}"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F33479EE-DDB2-49E7-AF9D-61DB7C7952E5}" type="datetimeFigureOut">
              <a:rPr lang="it-IT" smtClean="0"/>
              <a:t>18/11/2013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7D3BAFF-10E9-44F2-B43E-4DD8E6D7589C}"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F33479EE-DDB2-49E7-AF9D-61DB7C7952E5}" type="datetimeFigureOut">
              <a:rPr lang="it-IT" smtClean="0"/>
              <a:t>18/11/2013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7D3BAFF-10E9-44F2-B43E-4DD8E6D7589C}"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33479EE-DDB2-49E7-AF9D-61DB7C7952E5}" type="datetimeFigureOut">
              <a:rPr lang="it-IT" smtClean="0"/>
              <a:t>18/11/2013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7D3BAFF-10E9-44F2-B43E-4DD8E6D7589C}"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33479EE-DDB2-49E7-AF9D-61DB7C7952E5}" type="datetimeFigureOut">
              <a:rPr lang="it-IT" smtClean="0"/>
              <a:t>18/11/2013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7D3BAFF-10E9-44F2-B43E-4DD8E6D7589C}"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33479EE-DDB2-49E7-AF9D-61DB7C7952E5}" type="datetimeFigureOut">
              <a:rPr lang="it-IT" smtClean="0"/>
              <a:t>18/11/2013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7D3BAFF-10E9-44F2-B43E-4DD8E6D7589C}"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3479EE-DDB2-49E7-AF9D-61DB7C7952E5}" type="datetimeFigureOut">
              <a:rPr lang="it-IT" smtClean="0"/>
              <a:t>18/11/2013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D3BAFF-10E9-44F2-B43E-4DD8E6D7589C}"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rivacy.it/dpr2000-230.html" TargetMode="External"/><Relationship Id="rId1" Type="http://schemas.openxmlformats.org/officeDocument/2006/relationships/slideLayout" Target="../slideLayouts/slideLayout7.xml"/><Relationship Id="rId4" Type="http://schemas.openxmlformats.org/officeDocument/2006/relationships/hyperlink" Target="http://www.altalex.com/index.php?idnot=34645#titolo5"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5576" y="332657"/>
            <a:ext cx="7772400" cy="576064"/>
          </a:xfrm>
        </p:spPr>
        <p:txBody>
          <a:bodyPr>
            <a:normAutofit fontScale="90000"/>
          </a:bodyPr>
          <a:lstStyle/>
          <a:p>
            <a:r>
              <a:rPr lang="it-IT" dirty="0" smtClean="0"/>
              <a:t>Legge 400</a:t>
            </a:r>
            <a:endParaRPr lang="it-IT" dirty="0"/>
          </a:p>
        </p:txBody>
      </p:sp>
      <p:sp>
        <p:nvSpPr>
          <p:cNvPr id="3" name="Sottotitolo 2"/>
          <p:cNvSpPr>
            <a:spLocks noGrp="1"/>
          </p:cNvSpPr>
          <p:nvPr>
            <p:ph type="subTitle" idx="1"/>
          </p:nvPr>
        </p:nvSpPr>
        <p:spPr>
          <a:xfrm>
            <a:off x="683568" y="1268760"/>
            <a:ext cx="7848872" cy="5112568"/>
          </a:xfrm>
        </p:spPr>
        <p:txBody>
          <a:bodyPr>
            <a:normAutofit fontScale="70000" lnSpcReduction="20000"/>
          </a:bodyPr>
          <a:lstStyle/>
          <a:p>
            <a:pPr algn="l"/>
            <a:r>
              <a:rPr lang="it-IT" dirty="0" smtClean="0">
                <a:solidFill>
                  <a:srgbClr val="0070C0"/>
                </a:solidFill>
              </a:rPr>
              <a:t>17. Regolamenti. </a:t>
            </a:r>
          </a:p>
          <a:p>
            <a:pPr algn="l"/>
            <a:r>
              <a:rPr lang="it-IT" dirty="0" smtClean="0">
                <a:solidFill>
                  <a:srgbClr val="0070C0"/>
                </a:solidFill>
              </a:rPr>
              <a:t>1. Con decreto del Presidente della Repubblica, previa deliberazione del Consiglio dei ministri, sentito il parere del Consiglio di Stato che deve pronunziarsi entro novanta giorni dalla richiesta, possono essere emanati regolamenti per disciplinare:  </a:t>
            </a:r>
          </a:p>
          <a:p>
            <a:pPr algn="l"/>
            <a:r>
              <a:rPr lang="it-IT" dirty="0" smtClean="0">
                <a:solidFill>
                  <a:srgbClr val="0070C0"/>
                </a:solidFill>
              </a:rPr>
              <a:t>a) l'</a:t>
            </a:r>
            <a:r>
              <a:rPr lang="it-IT" dirty="0" smtClean="0">
                <a:solidFill>
                  <a:srgbClr val="0070C0"/>
                </a:solidFill>
                <a:effectLst>
                  <a:outerShdw blurRad="38100" dist="38100" dir="2700000" algn="tl">
                    <a:srgbClr val="000000">
                      <a:alpha val="43137"/>
                    </a:srgbClr>
                  </a:outerShdw>
                </a:effectLst>
              </a:rPr>
              <a:t>esecuzione</a:t>
            </a:r>
            <a:r>
              <a:rPr lang="it-IT" dirty="0" smtClean="0">
                <a:solidFill>
                  <a:srgbClr val="0070C0"/>
                </a:solidFill>
              </a:rPr>
              <a:t> delle leggi e dei decreti legislativi, nonché dei regolamenti </a:t>
            </a:r>
            <a:r>
              <a:rPr lang="it-IT" dirty="0" smtClean="0">
                <a:solidFill>
                  <a:srgbClr val="0070C0"/>
                </a:solidFill>
              </a:rPr>
              <a:t>comunitari</a:t>
            </a:r>
            <a:r>
              <a:rPr lang="it-IT" dirty="0" smtClean="0">
                <a:solidFill>
                  <a:srgbClr val="0070C0"/>
                </a:solidFill>
              </a:rPr>
              <a:t>;  </a:t>
            </a:r>
          </a:p>
          <a:p>
            <a:pPr algn="l"/>
            <a:r>
              <a:rPr lang="it-IT" dirty="0" smtClean="0">
                <a:solidFill>
                  <a:srgbClr val="0070C0"/>
                </a:solidFill>
              </a:rPr>
              <a:t>b) </a:t>
            </a:r>
            <a:r>
              <a:rPr lang="it-IT" dirty="0" smtClean="0">
                <a:solidFill>
                  <a:srgbClr val="0070C0"/>
                </a:solidFill>
                <a:effectLst>
                  <a:outerShdw blurRad="38100" dist="38100" dir="2700000" algn="tl">
                    <a:srgbClr val="000000">
                      <a:alpha val="43137"/>
                    </a:srgbClr>
                  </a:outerShdw>
                </a:effectLst>
              </a:rPr>
              <a:t>l'attuazione e l'integrazione </a:t>
            </a:r>
            <a:r>
              <a:rPr lang="it-IT" dirty="0" smtClean="0">
                <a:solidFill>
                  <a:srgbClr val="0070C0"/>
                </a:solidFill>
              </a:rPr>
              <a:t>delle leggi e dei decreti legislativi recanti norme di principio, esclusi quelli relativi a materie riservate alla competenza regionale;  </a:t>
            </a:r>
          </a:p>
          <a:p>
            <a:pPr algn="l"/>
            <a:r>
              <a:rPr lang="it-IT" dirty="0" smtClean="0">
                <a:solidFill>
                  <a:srgbClr val="0070C0"/>
                </a:solidFill>
              </a:rPr>
              <a:t>c) le materie in cui manchi la disciplina da  parte di leggi o di atti aventi forza di legge, sempre che </a:t>
            </a:r>
            <a:r>
              <a:rPr lang="it-IT" dirty="0" smtClean="0">
                <a:solidFill>
                  <a:srgbClr val="0070C0"/>
                </a:solidFill>
                <a:effectLst>
                  <a:outerShdw blurRad="38100" dist="38100" dir="2700000" algn="tl">
                    <a:srgbClr val="000000">
                      <a:alpha val="43137"/>
                    </a:srgbClr>
                  </a:outerShdw>
                </a:effectLst>
              </a:rPr>
              <a:t>non</a:t>
            </a:r>
            <a:r>
              <a:rPr lang="it-IT" dirty="0" smtClean="0">
                <a:solidFill>
                  <a:srgbClr val="0070C0"/>
                </a:solidFill>
              </a:rPr>
              <a:t> si tratti di materie </a:t>
            </a:r>
            <a:r>
              <a:rPr lang="it-IT" dirty="0" smtClean="0">
                <a:solidFill>
                  <a:srgbClr val="0070C0"/>
                </a:solidFill>
                <a:effectLst>
                  <a:outerShdw blurRad="38100" dist="38100" dir="2700000" algn="tl">
                    <a:srgbClr val="000000">
                      <a:alpha val="43137"/>
                    </a:srgbClr>
                  </a:outerShdw>
                </a:effectLst>
              </a:rPr>
              <a:t>comunque </a:t>
            </a:r>
            <a:r>
              <a:rPr lang="it-IT" dirty="0" smtClean="0">
                <a:solidFill>
                  <a:srgbClr val="0070C0"/>
                </a:solidFill>
              </a:rPr>
              <a:t>riservate alla legge;  [</a:t>
            </a:r>
            <a:r>
              <a:rPr lang="it-IT" dirty="0" smtClean="0">
                <a:solidFill>
                  <a:srgbClr val="0070C0"/>
                </a:solidFill>
                <a:effectLst>
                  <a:outerShdw blurRad="38100" dist="38100" dir="2700000" algn="tl">
                    <a:srgbClr val="000000">
                      <a:alpha val="43137"/>
                    </a:srgbClr>
                  </a:outerShdw>
                </a:effectLst>
              </a:rPr>
              <a:t>regolamenti indipendenti]</a:t>
            </a:r>
            <a:endParaRPr lang="it-IT" dirty="0" smtClean="0">
              <a:solidFill>
                <a:srgbClr val="0070C0"/>
              </a:solidFill>
            </a:endParaRPr>
          </a:p>
          <a:p>
            <a:pPr algn="l"/>
            <a:r>
              <a:rPr lang="it-IT" dirty="0" smtClean="0">
                <a:solidFill>
                  <a:srgbClr val="0070C0"/>
                </a:solidFill>
              </a:rPr>
              <a:t>d) l'</a:t>
            </a:r>
            <a:r>
              <a:rPr lang="it-IT" dirty="0" smtClean="0">
                <a:solidFill>
                  <a:srgbClr val="0070C0"/>
                </a:solidFill>
                <a:effectLst>
                  <a:outerShdw blurRad="38100" dist="38100" dir="2700000" algn="tl">
                    <a:srgbClr val="000000">
                      <a:alpha val="43137"/>
                    </a:srgbClr>
                  </a:outerShdw>
                </a:effectLst>
              </a:rPr>
              <a:t>organizzazione</a:t>
            </a:r>
            <a:r>
              <a:rPr lang="it-IT" dirty="0" smtClean="0">
                <a:solidFill>
                  <a:srgbClr val="0070C0"/>
                </a:solidFill>
              </a:rPr>
              <a:t> ed il funzionamento delle amministrazioni pubbliche secondo le disposizioni dettate dalla legge;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260649"/>
            <a:ext cx="7772400" cy="504056"/>
          </a:xfrm>
        </p:spPr>
        <p:txBody>
          <a:bodyPr>
            <a:normAutofit fontScale="90000"/>
          </a:bodyPr>
          <a:lstStyle/>
          <a:p>
            <a:r>
              <a:rPr lang="it-IT" sz="3200" dirty="0" smtClean="0"/>
              <a:t>Regolamenti: tipologie (art. 17 L. 400/1988)</a:t>
            </a:r>
            <a:endParaRPr lang="it-IT" sz="3200" dirty="0"/>
          </a:p>
        </p:txBody>
      </p:sp>
      <p:sp>
        <p:nvSpPr>
          <p:cNvPr id="3" name="Sottotitolo 2"/>
          <p:cNvSpPr>
            <a:spLocks noGrp="1"/>
          </p:cNvSpPr>
          <p:nvPr>
            <p:ph type="subTitle" idx="1"/>
          </p:nvPr>
        </p:nvSpPr>
        <p:spPr>
          <a:xfrm>
            <a:off x="395536" y="1124744"/>
            <a:ext cx="7992888" cy="4968552"/>
          </a:xfrm>
        </p:spPr>
        <p:txBody>
          <a:bodyPr/>
          <a:lstStyle/>
          <a:p>
            <a:pPr algn="l"/>
            <a:endParaRPr lang="it-IT" sz="2400" dirty="0" smtClean="0"/>
          </a:p>
          <a:p>
            <a:pPr algn="l"/>
            <a:endParaRPr lang="it-IT" sz="2400" dirty="0"/>
          </a:p>
          <a:p>
            <a:pPr algn="l"/>
            <a:endParaRPr lang="it-IT" sz="2400" dirty="0" smtClean="0"/>
          </a:p>
          <a:p>
            <a:pPr algn="l"/>
            <a:r>
              <a:rPr lang="it-IT" sz="2400" dirty="0" smtClean="0"/>
              <a:t>Regolamenti </a:t>
            </a:r>
          </a:p>
          <a:p>
            <a:pPr algn="l"/>
            <a:r>
              <a:rPr lang="it-IT" sz="2400" dirty="0" smtClean="0"/>
              <a:t>governativi</a:t>
            </a:r>
          </a:p>
          <a:p>
            <a:pPr algn="l"/>
            <a:endParaRPr lang="it-IT" sz="2400" dirty="0"/>
          </a:p>
          <a:p>
            <a:pPr algn="l"/>
            <a:endParaRPr lang="it-IT" sz="2400" dirty="0" smtClean="0"/>
          </a:p>
          <a:p>
            <a:pPr algn="l"/>
            <a:endParaRPr lang="it-IT" sz="2400" dirty="0"/>
          </a:p>
          <a:p>
            <a:pPr algn="l"/>
            <a:r>
              <a:rPr lang="it-IT" sz="2400" dirty="0" smtClean="0"/>
              <a:t>Regolamenti </a:t>
            </a:r>
          </a:p>
          <a:p>
            <a:pPr algn="l"/>
            <a:r>
              <a:rPr lang="it-IT" sz="2400" dirty="0" smtClean="0"/>
              <a:t>ministeriali</a:t>
            </a:r>
            <a:endParaRPr lang="it-IT" sz="2400" dirty="0"/>
          </a:p>
        </p:txBody>
      </p:sp>
      <p:sp>
        <p:nvSpPr>
          <p:cNvPr id="10" name="Parentesi graffa aperta 9"/>
          <p:cNvSpPr/>
          <p:nvPr/>
        </p:nvSpPr>
        <p:spPr>
          <a:xfrm>
            <a:off x="2195736" y="1628800"/>
            <a:ext cx="227456" cy="230425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2" name="Text Box 19"/>
          <p:cNvSpPr txBox="1">
            <a:spLocks noChangeArrowheads="1"/>
          </p:cNvSpPr>
          <p:nvPr/>
        </p:nvSpPr>
        <p:spPr bwMode="auto">
          <a:xfrm>
            <a:off x="2555777" y="1628800"/>
            <a:ext cx="3096344" cy="2017712"/>
          </a:xfrm>
          <a:prstGeom prst="rect">
            <a:avLst/>
          </a:prstGeom>
          <a:noFill/>
          <a:ln w="9525">
            <a:noFill/>
            <a:miter lim="800000"/>
            <a:headEnd/>
            <a:tailEnd/>
          </a:ln>
          <a:effectLst/>
        </p:spPr>
        <p:txBody>
          <a:bodyPr wrap="square">
            <a:spAutoFit/>
          </a:bodyPr>
          <a:lstStyle/>
          <a:p>
            <a:pPr marL="342900" indent="-342900">
              <a:spcBef>
                <a:spcPct val="50000"/>
              </a:spcBef>
              <a:buFontTx/>
              <a:buAutoNum type="alphaLcParenR"/>
            </a:pPr>
            <a:r>
              <a:rPr lang="it-IT" dirty="0"/>
              <a:t>di esecuzione</a:t>
            </a:r>
          </a:p>
          <a:p>
            <a:pPr marL="342900" indent="-342900">
              <a:spcBef>
                <a:spcPct val="50000"/>
              </a:spcBef>
              <a:buFontTx/>
              <a:buAutoNum type="alphaLcParenR"/>
            </a:pPr>
            <a:r>
              <a:rPr lang="it-IT" dirty="0"/>
              <a:t>di attuazione/integrazione</a:t>
            </a:r>
          </a:p>
          <a:p>
            <a:pPr marL="342900" indent="-342900">
              <a:spcBef>
                <a:spcPct val="50000"/>
              </a:spcBef>
              <a:buFontTx/>
              <a:buAutoNum type="alphaLcParenR"/>
            </a:pPr>
            <a:r>
              <a:rPr lang="it-IT" dirty="0"/>
              <a:t>indipendenti</a:t>
            </a:r>
          </a:p>
          <a:p>
            <a:pPr marL="342900" indent="-342900">
              <a:spcBef>
                <a:spcPct val="50000"/>
              </a:spcBef>
              <a:buFontTx/>
              <a:buAutoNum type="alphaLcParenR"/>
            </a:pPr>
            <a:r>
              <a:rPr lang="it-IT" dirty="0"/>
              <a:t>di organizzazione</a:t>
            </a:r>
          </a:p>
          <a:p>
            <a:pPr marL="342900" indent="-342900">
              <a:spcBef>
                <a:spcPct val="50000"/>
              </a:spcBef>
              <a:buFontTx/>
              <a:buAutoNum type="alphaLcParenR"/>
            </a:pPr>
            <a:r>
              <a:rPr lang="it-IT" dirty="0"/>
              <a:t>di “delegificazione” </a:t>
            </a:r>
            <a:r>
              <a:rPr lang="it-IT" sz="1400" dirty="0"/>
              <a:t>(art. 17.2)</a:t>
            </a:r>
            <a:endParaRPr lang="it-IT" dirty="0"/>
          </a:p>
        </p:txBody>
      </p:sp>
      <p:sp>
        <p:nvSpPr>
          <p:cNvPr id="13" name="Parentesi graffa aperta 12"/>
          <p:cNvSpPr/>
          <p:nvPr/>
        </p:nvSpPr>
        <p:spPr>
          <a:xfrm>
            <a:off x="2339752" y="4797152"/>
            <a:ext cx="45719" cy="57606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4" name="Rettangolo 13"/>
          <p:cNvSpPr/>
          <p:nvPr/>
        </p:nvSpPr>
        <p:spPr>
          <a:xfrm>
            <a:off x="2483768" y="4869160"/>
            <a:ext cx="3529050" cy="369332"/>
          </a:xfrm>
          <a:prstGeom prst="rect">
            <a:avLst/>
          </a:prstGeom>
        </p:spPr>
        <p:txBody>
          <a:bodyPr wrap="square">
            <a:spAutoFit/>
          </a:bodyPr>
          <a:lstStyle/>
          <a:p>
            <a:pPr marL="342900" indent="-342900">
              <a:spcBef>
                <a:spcPct val="50000"/>
              </a:spcBef>
            </a:pPr>
            <a:r>
              <a:rPr lang="it-IT" dirty="0"/>
              <a:t>s</a:t>
            </a:r>
            <a:r>
              <a:rPr lang="it-IT" dirty="0" smtClean="0"/>
              <a:t>olo di attuazione/integrazione</a:t>
            </a:r>
            <a:endParaRPr lang="it-IT" dirty="0"/>
          </a:p>
        </p:txBody>
      </p:sp>
      <p:sp>
        <p:nvSpPr>
          <p:cNvPr id="15" name="Rettangolo arrotondato 14"/>
          <p:cNvSpPr/>
          <p:nvPr/>
        </p:nvSpPr>
        <p:spPr>
          <a:xfrm>
            <a:off x="5724128" y="1556792"/>
            <a:ext cx="2304256" cy="36004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it-IT" dirty="0"/>
              <a:t>a</a:t>
            </a:r>
            <a:r>
              <a:rPr lang="it-IT" dirty="0" smtClean="0"/>
              <a:t>nche riserva assoluta</a:t>
            </a:r>
            <a:endParaRPr lang="it-IT" dirty="0"/>
          </a:p>
        </p:txBody>
      </p:sp>
      <p:sp>
        <p:nvSpPr>
          <p:cNvPr id="16" name="Rettangolo arrotondato 15"/>
          <p:cNvSpPr/>
          <p:nvPr/>
        </p:nvSpPr>
        <p:spPr>
          <a:xfrm>
            <a:off x="5724128" y="1988840"/>
            <a:ext cx="2304256" cy="36004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it-IT" dirty="0"/>
              <a:t>s</a:t>
            </a:r>
            <a:r>
              <a:rPr lang="it-IT" dirty="0" smtClean="0"/>
              <a:t>olo riserva relativa</a:t>
            </a:r>
            <a:endParaRPr lang="it-IT" dirty="0"/>
          </a:p>
        </p:txBody>
      </p:sp>
      <p:sp>
        <p:nvSpPr>
          <p:cNvPr id="17" name="Rettangolo arrotondato 16"/>
          <p:cNvSpPr/>
          <p:nvPr/>
        </p:nvSpPr>
        <p:spPr>
          <a:xfrm>
            <a:off x="5724128" y="2420888"/>
            <a:ext cx="2304256" cy="36004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it-IT" dirty="0" smtClean="0"/>
              <a:t>nessuna riserva</a:t>
            </a:r>
            <a:endParaRPr lang="it-IT" dirty="0"/>
          </a:p>
        </p:txBody>
      </p:sp>
      <p:sp>
        <p:nvSpPr>
          <p:cNvPr id="18" name="Rettangolo arrotondato 17"/>
          <p:cNvSpPr/>
          <p:nvPr/>
        </p:nvSpPr>
        <p:spPr>
          <a:xfrm>
            <a:off x="5724128" y="2924944"/>
            <a:ext cx="2304256" cy="288032"/>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it-IT" dirty="0" smtClean="0"/>
              <a:t>Art. 97 Cost.</a:t>
            </a:r>
            <a:endParaRPr lang="it-IT" dirty="0"/>
          </a:p>
        </p:txBody>
      </p:sp>
    </p:spTree>
    <p:extLst>
      <p:ext uri="{BB962C8B-B14F-4D97-AF65-F5344CB8AC3E}">
        <p14:creationId xmlns:p14="http://schemas.microsoft.com/office/powerpoint/2010/main" val="711475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75946" y="820139"/>
            <a:ext cx="3491998" cy="400110"/>
          </a:xfrm>
          <a:prstGeom prst="rect">
            <a:avLst/>
          </a:prstGeom>
          <a:noFill/>
        </p:spPr>
        <p:txBody>
          <a:bodyPr wrap="square" rtlCol="0">
            <a:spAutoFit/>
          </a:bodyPr>
          <a:lstStyle/>
          <a:p>
            <a:r>
              <a:rPr lang="it-IT" sz="2000" dirty="0" smtClean="0">
                <a:hlinkClick r:id="rId2"/>
              </a:rPr>
              <a:t>REGOLAMENTO DI ESECUZIONE</a:t>
            </a:r>
            <a:endParaRPr lang="it-IT" sz="2000" dirty="0"/>
          </a:p>
        </p:txBody>
      </p:sp>
      <p:sp>
        <p:nvSpPr>
          <p:cNvPr id="3" name="Ovale 2"/>
          <p:cNvSpPr/>
          <p:nvPr/>
        </p:nvSpPr>
        <p:spPr>
          <a:xfrm>
            <a:off x="1115616" y="1628800"/>
            <a:ext cx="1944216" cy="18722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Norma = fattispecie +sanzioni</a:t>
            </a:r>
            <a:endParaRPr lang="it-IT" dirty="0"/>
          </a:p>
        </p:txBody>
      </p:sp>
      <p:pic>
        <p:nvPicPr>
          <p:cNvPr id="1026" name="Picture 2" descr="https://encrypted-tbn2.gstatic.com/images?q=tbn:ANd9GcSGWaUqEd8Ilx0PqQRQOl_F7RzkxvrCCtl6qhRjqtG_FPP8576gzQ"/>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3501008"/>
            <a:ext cx="2619375" cy="1743076"/>
          </a:xfrm>
          <a:prstGeom prst="rect">
            <a:avLst/>
          </a:prstGeom>
          <a:noFill/>
          <a:extLst>
            <a:ext uri="{909E8E84-426E-40DD-AFC4-6F175D3DCCD1}">
              <a14:hiddenFill xmlns:a14="http://schemas.microsoft.com/office/drawing/2010/main">
                <a:solidFill>
                  <a:srgbClr val="FFFFFF"/>
                </a:solidFill>
              </a14:hiddenFill>
            </a:ext>
          </a:extLst>
        </p:spPr>
      </p:pic>
      <p:cxnSp>
        <p:nvCxnSpPr>
          <p:cNvPr id="6" name="Connettore 2 5"/>
          <p:cNvCxnSpPr/>
          <p:nvPr/>
        </p:nvCxnSpPr>
        <p:spPr>
          <a:xfrm flipH="1">
            <a:off x="3347864" y="1220249"/>
            <a:ext cx="432048" cy="256879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CasellaDiTesto 6"/>
          <p:cNvSpPr txBox="1"/>
          <p:nvPr/>
        </p:nvSpPr>
        <p:spPr>
          <a:xfrm>
            <a:off x="4716016" y="835528"/>
            <a:ext cx="3744416" cy="400110"/>
          </a:xfrm>
          <a:prstGeom prst="rect">
            <a:avLst/>
          </a:prstGeom>
          <a:noFill/>
        </p:spPr>
        <p:txBody>
          <a:bodyPr wrap="square" rtlCol="0">
            <a:spAutoFit/>
          </a:bodyPr>
          <a:lstStyle/>
          <a:p>
            <a:r>
              <a:rPr lang="it-IT" sz="2000" dirty="0" smtClean="0">
                <a:hlinkClick r:id="rId4"/>
              </a:rPr>
              <a:t>REGOLAMENTO </a:t>
            </a:r>
            <a:r>
              <a:rPr lang="it-IT" sz="2000" dirty="0">
                <a:hlinkClick r:id="rId4"/>
              </a:rPr>
              <a:t>DI ATTUAZIONE</a:t>
            </a:r>
            <a:endParaRPr lang="it-IT" sz="2000" dirty="0"/>
          </a:p>
        </p:txBody>
      </p:sp>
      <p:sp>
        <p:nvSpPr>
          <p:cNvPr id="10" name="Ovale 9"/>
          <p:cNvSpPr/>
          <p:nvPr/>
        </p:nvSpPr>
        <p:spPr>
          <a:xfrm>
            <a:off x="5004048" y="1628800"/>
            <a:ext cx="1800200" cy="108012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Ovale 10"/>
          <p:cNvSpPr/>
          <p:nvPr/>
        </p:nvSpPr>
        <p:spPr>
          <a:xfrm>
            <a:off x="5157356" y="1772816"/>
            <a:ext cx="1574883" cy="792088"/>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Ovale 7"/>
          <p:cNvSpPr/>
          <p:nvPr/>
        </p:nvSpPr>
        <p:spPr>
          <a:xfrm>
            <a:off x="4716016" y="1495352"/>
            <a:ext cx="2376264" cy="2304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Principi &lt;- legge</a:t>
            </a:r>
          </a:p>
          <a:p>
            <a:pPr algn="ctr"/>
            <a:endParaRPr lang="it-IT" dirty="0" smtClean="0"/>
          </a:p>
          <a:p>
            <a:pPr algn="ctr"/>
            <a:r>
              <a:rPr lang="it-IT" dirty="0" smtClean="0"/>
              <a:t>Dettaglio &lt;- regolamento</a:t>
            </a:r>
            <a:endParaRPr lang="it-IT" dirty="0"/>
          </a:p>
        </p:txBody>
      </p:sp>
      <p:sp>
        <p:nvSpPr>
          <p:cNvPr id="12" name="Ovale 11"/>
          <p:cNvSpPr/>
          <p:nvPr/>
        </p:nvSpPr>
        <p:spPr>
          <a:xfrm>
            <a:off x="5044697" y="1772816"/>
            <a:ext cx="1800200" cy="802656"/>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rgbClr val="FF0000"/>
                </a:solidFill>
              </a:rPr>
              <a:t>Principi &lt;- legge</a:t>
            </a:r>
          </a:p>
        </p:txBody>
      </p:sp>
      <p:cxnSp>
        <p:nvCxnSpPr>
          <p:cNvPr id="14" name="Connettore 2 13"/>
          <p:cNvCxnSpPr/>
          <p:nvPr/>
        </p:nvCxnSpPr>
        <p:spPr>
          <a:xfrm>
            <a:off x="4860032" y="1220249"/>
            <a:ext cx="144016" cy="55256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CasellaDiTesto 14"/>
          <p:cNvSpPr txBox="1"/>
          <p:nvPr/>
        </p:nvSpPr>
        <p:spPr>
          <a:xfrm>
            <a:off x="251520" y="1772816"/>
            <a:ext cx="936104" cy="369332"/>
          </a:xfrm>
          <a:prstGeom prst="rect">
            <a:avLst/>
          </a:prstGeom>
          <a:noFill/>
        </p:spPr>
        <p:txBody>
          <a:bodyPr wrap="square" rtlCol="0">
            <a:spAutoFit/>
          </a:bodyPr>
          <a:lstStyle/>
          <a:p>
            <a:r>
              <a:rPr lang="it-IT" dirty="0" smtClean="0">
                <a:solidFill>
                  <a:srgbClr val="FF0000"/>
                </a:solidFill>
              </a:rPr>
              <a:t>legge</a:t>
            </a:r>
            <a:endParaRPr lang="it-IT" dirty="0">
              <a:solidFill>
                <a:srgbClr val="FF0000"/>
              </a:solidFill>
            </a:endParaRPr>
          </a:p>
        </p:txBody>
      </p:sp>
      <p:cxnSp>
        <p:nvCxnSpPr>
          <p:cNvPr id="17" name="Connettore 2 16"/>
          <p:cNvCxnSpPr/>
          <p:nvPr/>
        </p:nvCxnSpPr>
        <p:spPr>
          <a:xfrm>
            <a:off x="899592" y="1957482"/>
            <a:ext cx="288032" cy="1846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9971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06090"/>
          </a:xfrm>
        </p:spPr>
        <p:txBody>
          <a:bodyPr>
            <a:normAutofit fontScale="90000"/>
          </a:bodyPr>
          <a:lstStyle/>
          <a:p>
            <a:r>
              <a:rPr lang="it-IT" dirty="0" smtClean="0"/>
              <a:t>Legge 400</a:t>
            </a:r>
            <a:endParaRPr lang="it-IT" dirty="0"/>
          </a:p>
        </p:txBody>
      </p:sp>
      <p:sp>
        <p:nvSpPr>
          <p:cNvPr id="3" name="Segnaposto contenuto 2"/>
          <p:cNvSpPr>
            <a:spLocks noGrp="1"/>
          </p:cNvSpPr>
          <p:nvPr>
            <p:ph idx="1"/>
          </p:nvPr>
        </p:nvSpPr>
        <p:spPr/>
        <p:txBody>
          <a:bodyPr>
            <a:normAutofit fontScale="77500" lnSpcReduction="20000"/>
          </a:bodyPr>
          <a:lstStyle/>
          <a:p>
            <a:pPr marL="0" indent="0">
              <a:buNone/>
            </a:pPr>
            <a:r>
              <a:rPr lang="it-IT" dirty="0" smtClean="0"/>
              <a:t>Regolamenti delegati</a:t>
            </a:r>
          </a:p>
          <a:p>
            <a:pPr>
              <a:buNone/>
            </a:pPr>
            <a:r>
              <a:rPr lang="it-IT" dirty="0" smtClean="0">
                <a:solidFill>
                  <a:srgbClr val="0070C0"/>
                </a:solidFill>
              </a:rPr>
              <a:t>2. Con decreto del Presidente della Repubblica, previa deliberazione del Consiglio dei ministri, sentito il Consiglio di Stato e previo parere delle Commissioni parlamentari competenti in materia, che si pronunciano entro trenta giorni dalla richiesta, sono emanati i regolamenti per la </a:t>
            </a:r>
            <a:r>
              <a:rPr lang="it-IT" b="1" dirty="0" smtClean="0">
                <a:solidFill>
                  <a:srgbClr val="0070C0"/>
                </a:solidFill>
              </a:rPr>
              <a:t>disciplina delle materie, non coperte da riserva assoluta </a:t>
            </a:r>
            <a:r>
              <a:rPr lang="it-IT" dirty="0" smtClean="0">
                <a:solidFill>
                  <a:srgbClr val="0070C0"/>
                </a:solidFill>
              </a:rPr>
              <a:t>di legge prevista dalla Costituzione, per le quali le leggi della Repubblica, </a:t>
            </a:r>
            <a:r>
              <a:rPr lang="it-IT" b="1" dirty="0" smtClean="0">
                <a:solidFill>
                  <a:srgbClr val="0070C0"/>
                </a:solidFill>
              </a:rPr>
              <a:t>autorizzando</a:t>
            </a:r>
            <a:r>
              <a:rPr lang="it-IT" dirty="0" smtClean="0">
                <a:solidFill>
                  <a:srgbClr val="0070C0"/>
                </a:solidFill>
              </a:rPr>
              <a:t> l'esercizio della potestà regolamentare del Governo, determinano le </a:t>
            </a:r>
            <a:r>
              <a:rPr lang="it-IT" b="1" dirty="0" smtClean="0">
                <a:solidFill>
                  <a:srgbClr val="0070C0"/>
                </a:solidFill>
              </a:rPr>
              <a:t>norme generali regolatrici della materia</a:t>
            </a:r>
            <a:r>
              <a:rPr lang="it-IT" dirty="0" smtClean="0">
                <a:solidFill>
                  <a:srgbClr val="0070C0"/>
                </a:solidFill>
              </a:rPr>
              <a:t> e dispongono </a:t>
            </a:r>
            <a:r>
              <a:rPr lang="it-IT" b="1" dirty="0" smtClean="0">
                <a:solidFill>
                  <a:srgbClr val="0070C0"/>
                </a:solidFill>
              </a:rPr>
              <a:t>l'abrogazione delle norme vigenti</a:t>
            </a:r>
            <a:r>
              <a:rPr lang="it-IT" dirty="0" smtClean="0">
                <a:solidFill>
                  <a:srgbClr val="0070C0"/>
                </a:solidFill>
              </a:rPr>
              <a:t>, con effetto dall'entrata in vigore delle norme regolamentari. </a:t>
            </a:r>
            <a:endParaRPr lang="it-IT" dirty="0">
              <a:solidFill>
                <a:srgbClr val="0070C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22114"/>
          </a:xfrm>
        </p:spPr>
        <p:txBody>
          <a:bodyPr/>
          <a:lstStyle/>
          <a:p>
            <a:r>
              <a:rPr lang="it-IT" sz="3200" dirty="0" smtClean="0"/>
              <a:t>Legge 400</a:t>
            </a:r>
            <a:endParaRPr lang="it-IT" sz="3200" dirty="0"/>
          </a:p>
        </p:txBody>
      </p:sp>
      <p:sp>
        <p:nvSpPr>
          <p:cNvPr id="3" name="Segnaposto contenuto 2"/>
          <p:cNvSpPr>
            <a:spLocks noGrp="1"/>
          </p:cNvSpPr>
          <p:nvPr>
            <p:ph idx="1"/>
          </p:nvPr>
        </p:nvSpPr>
        <p:spPr/>
        <p:txBody>
          <a:bodyPr>
            <a:normAutofit fontScale="85000" lnSpcReduction="20000"/>
          </a:bodyPr>
          <a:lstStyle/>
          <a:p>
            <a:pPr marL="0" indent="0">
              <a:buNone/>
            </a:pPr>
            <a:r>
              <a:rPr lang="it-IT" dirty="0" smtClean="0"/>
              <a:t>Regolamenti ministeriali</a:t>
            </a:r>
          </a:p>
          <a:p>
            <a:pPr algn="just">
              <a:buNone/>
            </a:pPr>
            <a:r>
              <a:rPr lang="it-IT" dirty="0" smtClean="0">
                <a:solidFill>
                  <a:srgbClr val="0070C0"/>
                </a:solidFill>
              </a:rPr>
              <a:t>3. Con decreto ministeriale possono essere adottati regolamenti nelle </a:t>
            </a:r>
            <a:r>
              <a:rPr lang="it-IT" b="1" dirty="0" smtClean="0">
                <a:solidFill>
                  <a:srgbClr val="0070C0"/>
                </a:solidFill>
              </a:rPr>
              <a:t>materie di competenza </a:t>
            </a:r>
            <a:r>
              <a:rPr lang="it-IT" dirty="0" smtClean="0">
                <a:solidFill>
                  <a:srgbClr val="0070C0"/>
                </a:solidFill>
              </a:rPr>
              <a:t>del ministro o di autorità </a:t>
            </a:r>
            <a:r>
              <a:rPr lang="it-IT" dirty="0" err="1" smtClean="0">
                <a:solidFill>
                  <a:srgbClr val="0070C0"/>
                </a:solidFill>
              </a:rPr>
              <a:t>sottordinate</a:t>
            </a:r>
            <a:r>
              <a:rPr lang="it-IT" dirty="0" smtClean="0">
                <a:solidFill>
                  <a:srgbClr val="0070C0"/>
                </a:solidFill>
              </a:rPr>
              <a:t> al ministro, quando </a:t>
            </a:r>
            <a:r>
              <a:rPr lang="it-IT" b="1" dirty="0" smtClean="0">
                <a:solidFill>
                  <a:srgbClr val="0070C0"/>
                </a:solidFill>
              </a:rPr>
              <a:t>la legge espressamente conferisca tale potere</a:t>
            </a:r>
            <a:r>
              <a:rPr lang="it-IT" dirty="0" smtClean="0">
                <a:solidFill>
                  <a:srgbClr val="0070C0"/>
                </a:solidFill>
              </a:rPr>
              <a:t>. Tali regolamenti, per materie di competenza di più ministri, possono essere adottati con decreti interministeriali, ferma restando la necessità di apposita autorizzazione da parte della legge. I regolamenti ministeriali ed interministeriali non possono dettare norme contrarie a quelle dei regolamenti emanati dal Governo. Essi debbono essere comunicati al Presidente del Consiglio dei ministri prima della loro emanazione. </a:t>
            </a:r>
            <a:endParaRPr lang="it-IT" dirty="0">
              <a:solidFill>
                <a:srgbClr val="0070C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smtClean="0"/>
              <a:t>Legge 400</a:t>
            </a:r>
            <a:endParaRPr lang="it-IT" sz="3200" dirty="0"/>
          </a:p>
        </p:txBody>
      </p:sp>
      <p:sp>
        <p:nvSpPr>
          <p:cNvPr id="3" name="Segnaposto contenuto 2"/>
          <p:cNvSpPr>
            <a:spLocks noGrp="1"/>
          </p:cNvSpPr>
          <p:nvPr>
            <p:ph idx="1"/>
          </p:nvPr>
        </p:nvSpPr>
        <p:spPr>
          <a:xfrm>
            <a:off x="457200" y="1268760"/>
            <a:ext cx="8229600" cy="5112568"/>
          </a:xfrm>
        </p:spPr>
        <p:txBody>
          <a:bodyPr>
            <a:normAutofit fontScale="55000" lnSpcReduction="20000"/>
          </a:bodyPr>
          <a:lstStyle/>
          <a:p>
            <a:pPr marL="0" indent="0">
              <a:buNone/>
            </a:pPr>
            <a:r>
              <a:rPr lang="it-IT" dirty="0" smtClean="0"/>
              <a:t>Regolamenti di organizzazione</a:t>
            </a:r>
          </a:p>
          <a:p>
            <a:pPr marL="0" indent="0">
              <a:buNone/>
            </a:pPr>
            <a:r>
              <a:rPr lang="it-IT" dirty="0" smtClean="0">
                <a:solidFill>
                  <a:srgbClr val="0070C0"/>
                </a:solidFill>
              </a:rPr>
              <a:t>4-bis. L'organizzazione e la disciplina degli uffici dei Ministeri sono determinate, con regolamenti emanati ai sensi del comma 2, su proposta del Ministro competente d'intesa con il Presidente del Consiglio dei ministri e  con il Ministro del tesoro, nel rispetto dei princìpi posti dal decreto legislativo 3 febbraio 1993, n. 29, e successive modificazioni, con i contenuti e con l'osservanza dei criteri che seguono:  </a:t>
            </a:r>
          </a:p>
          <a:p>
            <a:pPr marL="0" indent="0">
              <a:buNone/>
            </a:pPr>
            <a:r>
              <a:rPr lang="it-IT" dirty="0" smtClean="0">
                <a:solidFill>
                  <a:srgbClr val="0070C0"/>
                </a:solidFill>
              </a:rPr>
              <a:t>a) riordino degli uffici di diretta collaborazione con i Ministri ed i Sottosegretari di </a:t>
            </a:r>
          </a:p>
          <a:p>
            <a:pPr marL="0" indent="0">
              <a:buNone/>
            </a:pPr>
            <a:r>
              <a:rPr lang="it-IT" dirty="0" smtClean="0">
                <a:solidFill>
                  <a:srgbClr val="0070C0"/>
                </a:solidFill>
              </a:rPr>
              <a:t>Stato, stabilendo che tali uffici hanno esclusive competenze di supporto </a:t>
            </a:r>
          </a:p>
          <a:p>
            <a:pPr marL="0" indent="0">
              <a:buNone/>
            </a:pPr>
            <a:r>
              <a:rPr lang="it-IT" dirty="0" smtClean="0">
                <a:solidFill>
                  <a:srgbClr val="0070C0"/>
                </a:solidFill>
              </a:rPr>
              <a:t>dell'organo di direzione politica e di raccordo tra questo e l'amministrazione;  </a:t>
            </a:r>
          </a:p>
          <a:p>
            <a:pPr marL="0" indent="0">
              <a:buNone/>
            </a:pPr>
            <a:r>
              <a:rPr lang="it-IT" dirty="0" smtClean="0">
                <a:solidFill>
                  <a:srgbClr val="0070C0"/>
                </a:solidFill>
              </a:rPr>
              <a:t>b) individuazione degli uffici  di livello dirigenziale generale, centrali e periferici, </a:t>
            </a:r>
          </a:p>
          <a:p>
            <a:pPr marL="0" indent="0">
              <a:buNone/>
            </a:pPr>
            <a:r>
              <a:rPr lang="it-IT" dirty="0" smtClean="0">
                <a:solidFill>
                  <a:srgbClr val="0070C0"/>
                </a:solidFill>
              </a:rPr>
              <a:t>mediante diversificazione  tra strutture con funzioni finali e con funzioni </a:t>
            </a:r>
          </a:p>
          <a:p>
            <a:pPr marL="0" indent="0">
              <a:buNone/>
            </a:pPr>
            <a:r>
              <a:rPr lang="it-IT" dirty="0" smtClean="0">
                <a:solidFill>
                  <a:srgbClr val="0070C0"/>
                </a:solidFill>
              </a:rPr>
              <a:t>strumentali e loro organizzazione per funzioni omogenee e secondo criteri di </a:t>
            </a:r>
          </a:p>
          <a:p>
            <a:pPr marL="0" indent="0">
              <a:buNone/>
            </a:pPr>
            <a:r>
              <a:rPr lang="it-IT" dirty="0" smtClean="0">
                <a:solidFill>
                  <a:srgbClr val="0070C0"/>
                </a:solidFill>
              </a:rPr>
              <a:t>flessibilità eliminando le duplicazioni funzionali;  </a:t>
            </a:r>
          </a:p>
          <a:p>
            <a:pPr marL="0" indent="0">
              <a:buNone/>
            </a:pPr>
            <a:r>
              <a:rPr lang="it-IT" dirty="0" smtClean="0">
                <a:solidFill>
                  <a:srgbClr val="0070C0"/>
                </a:solidFill>
              </a:rPr>
              <a:t>c) previsione di strumenti di verifica periodica dell'organizzazione e dei risultati;  </a:t>
            </a:r>
          </a:p>
          <a:p>
            <a:pPr marL="0" indent="0">
              <a:buNone/>
            </a:pPr>
            <a:r>
              <a:rPr lang="it-IT" dirty="0" smtClean="0">
                <a:solidFill>
                  <a:srgbClr val="0070C0"/>
                </a:solidFill>
              </a:rPr>
              <a:t>d) indicazione e revisione periodica della consistenza delle piante organiche;  </a:t>
            </a:r>
          </a:p>
          <a:p>
            <a:pPr marL="0" indent="0">
              <a:buNone/>
            </a:pPr>
            <a:r>
              <a:rPr lang="it-IT" dirty="0" smtClean="0">
                <a:solidFill>
                  <a:srgbClr val="0070C0"/>
                </a:solidFill>
              </a:rPr>
              <a:t>e) previsione di decreti ministeriali di natura non regolamentare per la definizione dei </a:t>
            </a:r>
          </a:p>
          <a:p>
            <a:pPr marL="0" indent="0">
              <a:buNone/>
            </a:pPr>
            <a:r>
              <a:rPr lang="it-IT" dirty="0" smtClean="0">
                <a:solidFill>
                  <a:srgbClr val="0070C0"/>
                </a:solidFill>
              </a:rPr>
              <a:t>compiti delle unità dirigenziali nell'ambito degli uffici dirigenziali generali. </a:t>
            </a:r>
            <a:endParaRPr lang="it-IT" dirty="0">
              <a:solidFill>
                <a:srgbClr val="0070C0"/>
              </a:solidFill>
            </a:endParaRPr>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614</Words>
  <Application>Microsoft Office PowerPoint</Application>
  <PresentationFormat>Presentazione su schermo (4:3)</PresentationFormat>
  <Paragraphs>56</Paragraphs>
  <Slides>6</Slides>
  <Notes>0</Notes>
  <HiddenSlides>0</HiddenSlides>
  <MMClips>0</MMClips>
  <ScaleCrop>false</ScaleCrop>
  <HeadingPairs>
    <vt:vector size="4" baseType="variant">
      <vt:variant>
        <vt:lpstr>Tema</vt:lpstr>
      </vt:variant>
      <vt:variant>
        <vt:i4>1</vt:i4>
      </vt:variant>
      <vt:variant>
        <vt:lpstr>Titoli diapositive</vt:lpstr>
      </vt:variant>
      <vt:variant>
        <vt:i4>6</vt:i4>
      </vt:variant>
    </vt:vector>
  </HeadingPairs>
  <TitlesOfParts>
    <vt:vector size="7" baseType="lpstr">
      <vt:lpstr>Tema di Office</vt:lpstr>
      <vt:lpstr>Legge 400</vt:lpstr>
      <vt:lpstr>Regolamenti: tipologie (art. 17 L. 400/1988)</vt:lpstr>
      <vt:lpstr>Presentazione standard di PowerPoint</vt:lpstr>
      <vt:lpstr>Legge 400</vt:lpstr>
      <vt:lpstr>Legge 400</vt:lpstr>
      <vt:lpstr>Legge 400</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Legge 400</dc:title>
  <dc:creator> </dc:creator>
  <cp:lastModifiedBy>rb</cp:lastModifiedBy>
  <cp:revision>5</cp:revision>
  <dcterms:created xsi:type="dcterms:W3CDTF">2012-10-23T09:32:31Z</dcterms:created>
  <dcterms:modified xsi:type="dcterms:W3CDTF">2013-11-18T10:10:38Z</dcterms:modified>
</cp:coreProperties>
</file>